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56" r:id="rId3"/>
    <p:sldId id="261" r:id="rId4"/>
    <p:sldId id="257" r:id="rId5"/>
    <p:sldId id="258" r:id="rId6"/>
    <p:sldId id="259" r:id="rId7"/>
    <p:sldId id="260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9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01608-4D67-4BB1-AB68-B17E89257488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03B3FC-03C1-407A-88EC-BC3CC9961C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5584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bn-IN" sz="1600" b="1" i="0" dirty="0">
                <a:solidFill>
                  <a:srgbClr val="E3E3E3"/>
                </a:solidFill>
                <a:effectLst/>
                <a:highlight>
                  <a:srgbClr val="131314"/>
                </a:highlight>
                <a:latin typeface="Google Sans"/>
              </a:rPr>
              <a:t>স্লাইড 1</a:t>
            </a:r>
          </a:p>
          <a:p>
            <a:pPr algn="l"/>
            <a:r>
              <a:rPr lang="bn-IN" sz="1600" b="1" i="0" dirty="0">
                <a:solidFill>
                  <a:srgbClr val="E3E3E3"/>
                </a:solidFill>
                <a:effectLst/>
                <a:highlight>
                  <a:srgbClr val="131314"/>
                </a:highlight>
                <a:latin typeface="Google Sans"/>
              </a:rPr>
              <a:t>মাতঙ্গিনী হাজরা: এক অকুতোভয় বীরাঙ্গনা</a:t>
            </a:r>
            <a:endParaRPr lang="hi-IN" sz="1600" b="0" i="0" dirty="0">
              <a:solidFill>
                <a:srgbClr val="E3E3E3"/>
              </a:solidFill>
              <a:effectLst/>
              <a:highlight>
                <a:srgbClr val="131314"/>
              </a:highlight>
              <a:latin typeface="Google Sans"/>
            </a:endParaRP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03B3FC-03C1-407A-88EC-BC3CC9961C94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1370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bn-IN" sz="1600" b="1" i="0" dirty="0">
                <a:solidFill>
                  <a:srgbClr val="E3E3E3"/>
                </a:solidFill>
                <a:effectLst/>
                <a:highlight>
                  <a:srgbClr val="131314"/>
                </a:highlight>
                <a:latin typeface="Google Sans"/>
              </a:rPr>
              <a:t>স্লাইড 1</a:t>
            </a:r>
          </a:p>
          <a:p>
            <a:pPr algn="l"/>
            <a:r>
              <a:rPr lang="bn-IN" sz="1600" b="1" i="0" dirty="0">
                <a:solidFill>
                  <a:srgbClr val="E3E3E3"/>
                </a:solidFill>
                <a:effectLst/>
                <a:highlight>
                  <a:srgbClr val="131314"/>
                </a:highlight>
                <a:latin typeface="Google Sans"/>
              </a:rPr>
              <a:t>মাতঙ্গিনী হাজরা: এক অকুতোভয় বীরাঙ্গনা</a:t>
            </a:r>
            <a:endParaRPr lang="hi-IN" sz="1600" b="0" i="0" dirty="0">
              <a:solidFill>
                <a:srgbClr val="E3E3E3"/>
              </a:solidFill>
              <a:effectLst/>
              <a:highlight>
                <a:srgbClr val="131314"/>
              </a:highlight>
              <a:latin typeface="Google Sans"/>
            </a:endParaRP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03B3FC-03C1-407A-88EC-BC3CC9961C94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2145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A07A5-9004-CBB6-C67B-3F1951A990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AF73DE-CA07-EDF7-963D-BB10961B29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DA6838-1C93-113D-E984-6A1E40124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E5B-51BA-4426-9B39-EC0032EC6FB1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2C4AF3-F757-DF6C-C6EE-3BD9D872B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FB665-3974-D99F-BAFF-749DF74F8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D4ED-3A0E-4BEA-9877-86A2362E31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9435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C6E25-3C89-CCB9-589F-BCC47E744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8F004E-8D0B-6F64-7773-CF2148F4B7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12B8C-4E93-C790-0AF5-048B80A1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E5B-51BA-4426-9B39-EC0032EC6FB1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35C3B-87DB-2169-7FF4-BC7D83FE3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CC45A4-92F0-9AA3-6EB1-F40774835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D4ED-3A0E-4BEA-9877-86A2362E31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628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52658B-F9C8-35A2-4987-5F18F6B221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4F7B63-CCE6-4323-4611-58FB105AFC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AD6C28-CF18-441C-8283-DF42CFBC3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E5B-51BA-4426-9B39-EC0032EC6FB1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17F47-BEE4-7538-ED7D-5FDE219B8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153DF-FD2E-6FA8-6A1F-18ADA7EDF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D4ED-3A0E-4BEA-9877-86A2362E31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41027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E5B-51BA-4426-9B39-EC0032EC6FB1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D4ED-3A0E-4BEA-9877-86A2362E3110}" type="slidenum">
              <a:rPr lang="en-IN" smtClean="0"/>
              <a:t>‹#›</a:t>
            </a:fld>
            <a:endParaRPr lang="en-IN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8492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E5B-51BA-4426-9B39-EC0032EC6FB1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D4ED-3A0E-4BEA-9877-86A2362E31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70218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E5B-51BA-4426-9B39-EC0032EC6FB1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D4ED-3A0E-4BEA-9877-86A2362E31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14471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E5B-51BA-4426-9B39-EC0032EC6FB1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D4ED-3A0E-4BEA-9877-86A2362E31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6165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E5B-51BA-4426-9B39-EC0032EC6FB1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D4ED-3A0E-4BEA-9877-86A2362E31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20308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E5B-51BA-4426-9B39-EC0032EC6FB1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D4ED-3A0E-4BEA-9877-86A2362E31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05340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E5B-51BA-4426-9B39-EC0032EC6FB1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D4ED-3A0E-4BEA-9877-86A2362E31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62317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E5B-51BA-4426-9B39-EC0032EC6FB1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D4ED-3A0E-4BEA-9877-86A2362E31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9585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C9A36-B612-2910-3C27-AFA11EC2A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76BBA-E486-EE26-A2DE-81881DF83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4F446C-CE4A-70A5-7C07-2580F32E5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E5B-51BA-4426-9B39-EC0032EC6FB1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757F08-7E61-37C1-8A4B-2034EB74C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C661C-D8D7-AC6C-E379-2516526D9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D4ED-3A0E-4BEA-9877-86A2362E31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51179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E5B-51BA-4426-9B39-EC0032EC6FB1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D4ED-3A0E-4BEA-9877-86A2362E31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26325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E5B-51BA-4426-9B39-EC0032EC6FB1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D4ED-3A0E-4BEA-9877-86A2362E31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37563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E5B-51BA-4426-9B39-EC0032EC6FB1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D4ED-3A0E-4BEA-9877-86A2362E31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74448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E5B-51BA-4426-9B39-EC0032EC6FB1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D4ED-3A0E-4BEA-9877-86A2362E3110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51988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E5B-51BA-4426-9B39-EC0032EC6FB1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D4ED-3A0E-4BEA-9877-86A2362E31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23187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E5B-51BA-4426-9B39-EC0032EC6FB1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D4ED-3A0E-4BEA-9877-86A2362E3110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30534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E5B-51BA-4426-9B39-EC0032EC6FB1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D4ED-3A0E-4BEA-9877-86A2362E31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45208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E5B-51BA-4426-9B39-EC0032EC6FB1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D4ED-3A0E-4BEA-9877-86A2362E31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17367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E5B-51BA-4426-9B39-EC0032EC6FB1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D4ED-3A0E-4BEA-9877-86A2362E31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8230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EB998-FAAB-6049-CD0C-9EF17542B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EBD394-715D-2F82-4CB7-149315A4C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B33E3F-DB4F-3728-AE88-EFCCBD89A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E5B-51BA-4426-9B39-EC0032EC6FB1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3DCC37-B399-3D63-7FDA-EE7A1F38B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B77D7-C79E-81C4-3C4D-69540F2DD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D4ED-3A0E-4BEA-9877-86A2362E31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9093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3E3D5-72CC-71A3-851D-98066E447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6D6C2-0D0F-3F9D-90CD-CCC563B000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2A63F9-1982-76E6-661C-715A870851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8EF539-E923-9389-4DBB-542851E03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E5B-51BA-4426-9B39-EC0032EC6FB1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484390-3D0A-DD2C-53D8-94FED9D28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777F07-4A5B-9B8D-7E15-FCD423403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D4ED-3A0E-4BEA-9877-86A2362E31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460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AC42-1CE6-1FB5-55E3-2D356B550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FA65FA-B190-5799-84B4-FDF2E9768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4990C2-0B28-37AA-9266-D0CD29A936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8D6BC3-4819-554C-56C5-8BCF30F11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25A1BD-CB90-0250-BBD2-A736568346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D3F88D-F3B2-FCC5-86AC-3B0988356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E5B-51BA-4426-9B39-EC0032EC6FB1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C482FC-6814-D8AE-65A4-17C816AFD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EEEFE5-1DF0-493B-855A-905DB1EAB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D4ED-3A0E-4BEA-9877-86A2362E31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0159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0C9D4-2F66-C560-63C6-68E048DFD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731F7F-D1D1-82A4-5E30-9CF2A2680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E5B-51BA-4426-9B39-EC0032EC6FB1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34BD83-6AD5-02A7-127C-E5CE88704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69CA78-ED4A-CC5D-A1ED-A575BE5E9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D4ED-3A0E-4BEA-9877-86A2362E31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0383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FBD3F2-DD15-FD17-9047-566E0757D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E5B-51BA-4426-9B39-EC0032EC6FB1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586609-E749-2302-EF30-DD3987BED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717283-4F14-8BE5-C04A-FD1C96963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D4ED-3A0E-4BEA-9877-86A2362E31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265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28E5D-0D86-2B2C-A202-A12DEA423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489BD-8301-1397-7303-3FEA21635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325F18-5F0A-266F-3D15-D54C427524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03008E-107F-187B-B38E-CB1E694B6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E5B-51BA-4426-9B39-EC0032EC6FB1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568F98-06D8-F2D3-E48C-2801A18A3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F71F85-C53C-EFA8-7841-0EDB8ECB0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D4ED-3A0E-4BEA-9877-86A2362E31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570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E6C9F-4ACA-FD98-6CDB-248C9BC01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278710-CC21-FFCE-173D-9773AD37B5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BBFABF-643B-E4CA-2883-531BEF0889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BD8F9B-DAB9-F9A8-F5D2-3AC33464D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E5B-51BA-4426-9B39-EC0032EC6FB1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24E4A2-4173-B3BB-EBAC-01357D8EB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B2F2DB-1E37-A2FC-5DA5-D6C7EAEB9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D4ED-3A0E-4BEA-9877-86A2362E31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05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FA9016-6CAA-5789-5F9E-4186D39F5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C0BFB9-896F-601F-541D-DFF280CCB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4B1A71-66DF-53D3-ADA8-839C675E53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7EE5B-51BA-4426-9B39-EC0032EC6FB1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61EBE-A383-1AB6-AC4B-E67998DF56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0DCC0-F148-1DC7-B98B-DC95656E9F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4D4ED-3A0E-4BEA-9877-86A2362E31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8327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257EE5B-51BA-4426-9B39-EC0032EC6FB1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174D4ED-3A0E-4BEA-9877-86A2362E31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50669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E31F3-B69D-4E08-4DA2-D62E99A992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935"/>
            <a:ext cx="9144000" cy="1464906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bn-IN" sz="7200" b="1" i="0" dirty="0">
                <a:solidFill>
                  <a:schemeClr val="accent2"/>
                </a:solidFill>
                <a:effectLst/>
                <a:highlight>
                  <a:srgbClr val="131314"/>
                </a:highlight>
                <a:latin typeface="Kalpurush" panose="02000600000000000000" pitchFamily="2" charset="0"/>
                <a:cs typeface="Kalpurush" panose="02000600000000000000" pitchFamily="2" charset="0"/>
              </a:rPr>
              <a:t>মাতঙ্গিনী</a:t>
            </a:r>
            <a:r>
              <a:rPr lang="bn-IN" sz="7200" b="1" i="0" dirty="0">
                <a:solidFill>
                  <a:srgbClr val="E3E3E3"/>
                </a:solidFill>
                <a:effectLst/>
                <a:highlight>
                  <a:srgbClr val="131314"/>
                </a:highlight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bn-IN" sz="7200" b="1" i="0" dirty="0">
                <a:solidFill>
                  <a:schemeClr val="accent2"/>
                </a:solidFill>
                <a:effectLst/>
                <a:highlight>
                  <a:srgbClr val="131314"/>
                </a:highlight>
                <a:latin typeface="Kalpurush" panose="02000600000000000000" pitchFamily="2" charset="0"/>
                <a:cs typeface="Kalpurush" panose="02000600000000000000" pitchFamily="2" charset="0"/>
              </a:rPr>
              <a:t>হাজরা</a:t>
            </a:r>
            <a:endParaRPr lang="en-IN" sz="7200" dirty="0">
              <a:solidFill>
                <a:schemeClr val="accent2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0D4AD1-F864-D6C1-CC69-E8E6D227250F}"/>
              </a:ext>
            </a:extLst>
          </p:cNvPr>
          <p:cNvSpPr txBox="1"/>
          <p:nvPr/>
        </p:nvSpPr>
        <p:spPr>
          <a:xfrm>
            <a:off x="1371600" y="1903445"/>
            <a:ext cx="9296399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7345" marR="0" algn="ctr">
              <a:spcBef>
                <a:spcPts val="600"/>
              </a:spcBef>
              <a:spcAft>
                <a:spcPts val="0"/>
              </a:spcAft>
            </a:pPr>
            <a:r>
              <a:rPr lang="en-US" sz="2400" b="1" kern="12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HISTORY HONS, 2019-20, SEMESTER –VI</a:t>
            </a:r>
            <a:endParaRPr lang="en-IN" sz="2400" b="1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 algn="ctr">
              <a:spcBef>
                <a:spcPts val="600"/>
              </a:spcBef>
              <a:spcAft>
                <a:spcPts val="0"/>
              </a:spcAft>
            </a:pPr>
            <a:r>
              <a:rPr lang="en-IN" sz="24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Module VI: Nationalist Politics in the region: Swadeshi, Non-Cooperation and Civil Disobedience Movements— the rise of local leadership in Congress in South West Bengal with special reference to the biographical profile of </a:t>
            </a:r>
            <a:r>
              <a:rPr lang="en-IN" sz="2400" b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sz="2400" b="1" i="0" dirty="0" err="1">
                <a:solidFill>
                  <a:schemeClr val="accent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Matangini</a:t>
            </a:r>
            <a:r>
              <a:rPr lang="en-IN" sz="2400" b="1" i="0" dirty="0">
                <a:solidFill>
                  <a:schemeClr val="accent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Hazra</a:t>
            </a:r>
            <a:endParaRPr lang="en-IN" sz="2400" b="1" dirty="0">
              <a:solidFill>
                <a:schemeClr val="accent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600"/>
              </a:spcBef>
              <a:spcAft>
                <a:spcPts val="0"/>
              </a:spcAft>
            </a:pPr>
            <a:r>
              <a:rPr lang="en-IN" sz="2400" b="1" kern="1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SREERUPA BHATTACHARJEE</a:t>
            </a:r>
            <a:endParaRPr lang="en-IN" sz="2400" b="1" kern="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algn="ctr">
              <a:spcBef>
                <a:spcPts val="600"/>
              </a:spcBef>
              <a:spcAft>
                <a:spcPts val="0"/>
              </a:spcAft>
            </a:pPr>
            <a:r>
              <a:rPr lang="en-IN" sz="2400" b="1" kern="1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DEPARTMENT OF HISTORY </a:t>
            </a:r>
            <a:endParaRPr lang="en-IN" sz="2400" b="1" kern="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algn="ctr">
              <a:spcBef>
                <a:spcPts val="600"/>
              </a:spcBef>
              <a:spcAft>
                <a:spcPts val="0"/>
              </a:spcAft>
            </a:pPr>
            <a:r>
              <a:rPr lang="en-IN" sz="2400" b="1" kern="1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ASSISTANT PROFESSOR</a:t>
            </a:r>
            <a:endParaRPr lang="en-IN" sz="2400" b="1" kern="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algn="ctr">
              <a:spcBef>
                <a:spcPts val="600"/>
              </a:spcBef>
              <a:spcAft>
                <a:spcPts val="0"/>
              </a:spcAft>
            </a:pPr>
            <a:r>
              <a:rPr lang="en-IN" sz="2400" b="1" kern="1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KHATRA ADIBASI MAHAVIDYALAYA</a:t>
            </a:r>
            <a:endParaRPr lang="en-IN" sz="2400" b="1" kern="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7345" marR="0" algn="ctr">
              <a:spcBef>
                <a:spcPts val="600"/>
              </a:spcBef>
              <a:spcAft>
                <a:spcPts val="0"/>
              </a:spcAft>
            </a:pPr>
            <a:r>
              <a:rPr lang="en-IN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2626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E31F3-B69D-4E08-4DA2-D62E99A992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9290"/>
            <a:ext cx="9144000" cy="1446245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bn-IN" sz="7200" b="1" i="0" dirty="0">
                <a:solidFill>
                  <a:schemeClr val="accent2"/>
                </a:solidFill>
                <a:effectLst/>
                <a:highlight>
                  <a:srgbClr val="131314"/>
                </a:highlight>
                <a:latin typeface="Kalpurush" panose="02000600000000000000" pitchFamily="2" charset="0"/>
                <a:cs typeface="Kalpurush" panose="02000600000000000000" pitchFamily="2" charset="0"/>
              </a:rPr>
              <a:t>মাতঙ্গিনী</a:t>
            </a:r>
            <a:r>
              <a:rPr lang="bn-IN" sz="7200" b="1" i="0" dirty="0">
                <a:solidFill>
                  <a:srgbClr val="E3E3E3"/>
                </a:solidFill>
                <a:effectLst/>
                <a:highlight>
                  <a:srgbClr val="131314"/>
                </a:highlight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bn-IN" sz="7200" b="1" i="0" dirty="0">
                <a:solidFill>
                  <a:schemeClr val="accent2"/>
                </a:solidFill>
                <a:effectLst/>
                <a:highlight>
                  <a:srgbClr val="131314"/>
                </a:highlight>
                <a:latin typeface="Kalpurush" panose="02000600000000000000" pitchFamily="2" charset="0"/>
                <a:cs typeface="Kalpurush" panose="02000600000000000000" pitchFamily="2" charset="0"/>
              </a:rPr>
              <a:t>হাজরা</a:t>
            </a:r>
            <a:endParaRPr lang="en-IN" sz="7200" dirty="0">
              <a:solidFill>
                <a:schemeClr val="accent2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pic>
        <p:nvPicPr>
          <p:cNvPr id="1029" name="Picture 5" descr="Image of Matangini Hazra holding the Indian flag">
            <a:extLst>
              <a:ext uri="{FF2B5EF4-FFF2-40B4-BE49-F238E27FC236}">
                <a16:creationId xmlns:a16="http://schemas.microsoft.com/office/drawing/2014/main" id="{698BA6D0-60E1-7C3F-FB4F-96BAD0EE2A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7682" y="1782149"/>
            <a:ext cx="6064897" cy="4814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5205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B21CA-7476-62E2-EE10-4EC73309A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069" y="167259"/>
            <a:ext cx="7585755" cy="756472"/>
          </a:xfrm>
        </p:spPr>
        <p:txBody>
          <a:bodyPr>
            <a:normAutofit fontScale="90000"/>
          </a:bodyPr>
          <a:lstStyle/>
          <a:p>
            <a:r>
              <a:rPr lang="bn-IN" sz="4800" b="1" i="0" dirty="0">
                <a:solidFill>
                  <a:srgbClr val="FFFF00"/>
                </a:solidFill>
                <a:effectLst/>
                <a:highlight>
                  <a:srgbClr val="131314"/>
                </a:highlight>
                <a:latin typeface="Kalpurush" panose="02000600000000000000" pitchFamily="2" charset="0"/>
                <a:cs typeface="Kalpurush" panose="02000600000000000000" pitchFamily="2" charset="0"/>
              </a:rPr>
              <a:t>জন্ম ও প্রাথমিক জীবন</a:t>
            </a:r>
            <a:endParaRPr lang="en-IN" sz="4800" dirty="0">
              <a:solidFill>
                <a:srgbClr val="FFFF00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C5B14-735E-24AA-8A37-8A6D7A75C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241" y="1334278"/>
            <a:ext cx="10804849" cy="456266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en-US" sz="4000" b="0" i="0" dirty="0">
              <a:solidFill>
                <a:srgbClr val="FFFF00"/>
              </a:solidFill>
              <a:effectLst/>
              <a:highlight>
                <a:srgbClr val="131314"/>
              </a:highlight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bn-IN" sz="4000" b="0" i="0" dirty="0">
                <a:solidFill>
                  <a:srgbClr val="FFFF00"/>
                </a:solidFill>
                <a:effectLst/>
                <a:highlight>
                  <a:srgbClr val="131314"/>
                </a:highlight>
                <a:latin typeface="Kalpurush" panose="02000600000000000000" pitchFamily="2" charset="0"/>
                <a:cs typeface="Kalpurush" panose="02000600000000000000" pitchFamily="2" charset="0"/>
              </a:rPr>
              <a:t>১৮৬৯ সালে, ব্রিটিশ ভারতের পশ্চিমবঙ্গের তমলুকে জন্মগ্রহণ করেন।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bn-IN" sz="4000" b="0" i="0" dirty="0">
                <a:solidFill>
                  <a:srgbClr val="FFFF00"/>
                </a:solidFill>
                <a:effectLst/>
                <a:highlight>
                  <a:srgbClr val="131314"/>
                </a:highlight>
                <a:latin typeface="Kalpurush" panose="02000600000000000000" pitchFamily="2" charset="0"/>
                <a:cs typeface="Kalpurush" panose="02000600000000000000" pitchFamily="2" charset="0"/>
              </a:rPr>
              <a:t>দরিদ্র কৃষক পরিবারে জন্ম।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bn-IN" sz="4000" b="0" i="0" dirty="0">
                <a:solidFill>
                  <a:srgbClr val="FFFF00"/>
                </a:solidFill>
                <a:effectLst/>
                <a:highlight>
                  <a:srgbClr val="131314"/>
                </a:highlight>
                <a:latin typeface="Kalpurush" panose="02000600000000000000" pitchFamily="2" charset="0"/>
                <a:cs typeface="Kalpurush" panose="02000600000000000000" pitchFamily="2" charset="0"/>
              </a:rPr>
              <a:t>অল্প বয়সেই ত্রিলোক্যনাথ হাজরার সঙ্গে বিবাহ হয়।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39725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FBF33-09A7-FB1F-B426-2B0EC9B4A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927" y="1810139"/>
            <a:ext cx="8534400" cy="1091681"/>
          </a:xfrm>
        </p:spPr>
        <p:txBody>
          <a:bodyPr/>
          <a:lstStyle/>
          <a:p>
            <a:endParaRPr lang="en-IN" dirty="0">
              <a:solidFill>
                <a:srgbClr val="FFFF00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651C8-1B74-FC4E-E21E-B6AB2E52BD1E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555436" y="1810140"/>
            <a:ext cx="10855902" cy="3526970"/>
          </a:xfrm>
        </p:spPr>
        <p:txBody>
          <a:bodyPr>
            <a:normAutofit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bn-IN" sz="4000" b="0" i="0" dirty="0">
                <a:solidFill>
                  <a:srgbClr val="FFFF00"/>
                </a:solidFill>
                <a:effectLst/>
                <a:highlight>
                  <a:srgbClr val="131314"/>
                </a:highlight>
                <a:latin typeface="Kalpurush" panose="02000600000000000000" pitchFamily="2" charset="0"/>
                <a:cs typeface="Kalpurush" panose="02000600000000000000" pitchFamily="2" charset="0"/>
              </a:rPr>
              <a:t>১৯৩২ সালে স্বামীর মৃত্যুর পর স্বাধীনতা আন্দোলনে সক্রিয় হয়ে ওঠেন।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bn-IN" sz="4000" b="0" i="0" dirty="0">
                <a:solidFill>
                  <a:srgbClr val="FFFF00"/>
                </a:solidFill>
                <a:effectLst/>
                <a:highlight>
                  <a:srgbClr val="131314"/>
                </a:highlight>
                <a:latin typeface="Kalpurush" panose="02000600000000000000" pitchFamily="2" charset="0"/>
                <a:cs typeface="Kalpurush" panose="02000600000000000000" pitchFamily="2" charset="0"/>
              </a:rPr>
              <a:t>আইন অমান্য আন্দোলন, ভারত ছাড়ো আন্দোলনে অংশগ্রহণ করেন।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n-IN" sz="4000" b="0" i="0" dirty="0">
                <a:solidFill>
                  <a:srgbClr val="FFFF00"/>
                </a:solidFill>
                <a:effectLst/>
                <a:highlight>
                  <a:srgbClr val="131314"/>
                </a:highlight>
                <a:latin typeface="Kalpurush" panose="02000600000000000000" pitchFamily="2" charset="0"/>
                <a:cs typeface="Kalpurush" panose="02000600000000000000" pitchFamily="2" charset="0"/>
              </a:rPr>
              <a:t>গান্ধীজীর অহিংস আদর্শের প্রতি গভীর শ্রদ্ধা।</a:t>
            </a:r>
          </a:p>
          <a:p>
            <a:endParaRPr lang="en-I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ADFE20-3454-FC72-BCB8-59FD9F6FF00B}"/>
              </a:ext>
            </a:extLst>
          </p:cNvPr>
          <p:cNvSpPr txBox="1"/>
          <p:nvPr/>
        </p:nvSpPr>
        <p:spPr>
          <a:xfrm>
            <a:off x="555436" y="853027"/>
            <a:ext cx="982953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bn-IN" sz="3600" b="1" dirty="0">
                <a:solidFill>
                  <a:srgbClr val="FFFF00"/>
                </a:solidFill>
                <a:highlight>
                  <a:srgbClr val="131314"/>
                </a:highlight>
                <a:latin typeface="Kalpurush" panose="02000600000000000000" pitchFamily="2" charset="0"/>
                <a:cs typeface="Kalpurush" panose="02000600000000000000" pitchFamily="2" charset="0"/>
              </a:rPr>
              <a:t>স্বাধীনতা আন্দোলনে অংশগ্রহণ</a:t>
            </a:r>
            <a:endParaRPr lang="en-IN" sz="3600" dirty="0">
              <a:solidFill>
                <a:srgbClr val="FFFF00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807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3579D-75DE-5857-2AEF-D03861EEF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0278" y="186613"/>
            <a:ext cx="3946849" cy="1240972"/>
          </a:xfrm>
        </p:spPr>
        <p:txBody>
          <a:bodyPr>
            <a:normAutofit/>
          </a:bodyPr>
          <a:lstStyle/>
          <a:p>
            <a:r>
              <a:rPr lang="bn-IN" sz="3100" b="1" i="0" dirty="0">
                <a:solidFill>
                  <a:srgbClr val="FFFF00"/>
                </a:solidFill>
                <a:effectLst/>
                <a:highlight>
                  <a:srgbClr val="131314"/>
                </a:highlight>
                <a:latin typeface="Google Sans"/>
              </a:rPr>
              <a:t>মাতঙ্গিনীর</a:t>
            </a:r>
            <a:r>
              <a:rPr lang="bn-IN" b="1" i="0" dirty="0">
                <a:solidFill>
                  <a:srgbClr val="FFFF00"/>
                </a:solidFill>
                <a:effectLst/>
                <a:highlight>
                  <a:srgbClr val="131314"/>
                </a:highlight>
                <a:latin typeface="Google Sans"/>
              </a:rPr>
              <a:t> বীরগতি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E6B91-D3E6-FC73-F80C-65823B23A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457" y="2705877"/>
            <a:ext cx="10655559" cy="3219061"/>
          </a:xfrm>
        </p:spPr>
        <p:txBody>
          <a:bodyPr>
            <a:noAutofit/>
          </a:bodyPr>
          <a:lstStyle/>
          <a:p>
            <a:pPr algn="l">
              <a:buFont typeface="Arial" panose="020B0604020202020204" pitchFamily="34" charset="0"/>
              <a:buChar char="•"/>
            </a:pPr>
            <a:endParaRPr lang="en-US" sz="4400" b="0" i="0" dirty="0">
              <a:solidFill>
                <a:srgbClr val="FFFF00"/>
              </a:solidFill>
              <a:effectLst/>
              <a:highlight>
                <a:srgbClr val="131314"/>
              </a:highlight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indent="0" algn="l">
              <a:buNone/>
            </a:pPr>
            <a:r>
              <a:rPr lang="bn-IN" sz="4400" b="0" i="0" dirty="0">
                <a:solidFill>
                  <a:srgbClr val="FFFF00"/>
                </a:solidFill>
                <a:effectLst/>
                <a:highlight>
                  <a:srgbClr val="131314"/>
                </a:highlight>
                <a:latin typeface="Kalpurush" panose="02000600000000000000" pitchFamily="2" charset="0"/>
                <a:cs typeface="Kalpurush" panose="02000600000000000000" pitchFamily="2" charset="0"/>
              </a:rPr>
              <a:t>১৯৪২ সালের সেপ্টেম্বর মাসে, মাতঙ্গিনী তমলুক থানা অভিযানের নেতৃত্ব দেন।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bn-IN" sz="4400" b="0" i="0" dirty="0">
                <a:solidFill>
                  <a:srgbClr val="FFFF00"/>
                </a:solidFill>
                <a:effectLst/>
                <a:highlight>
                  <a:srgbClr val="131314"/>
                </a:highlight>
                <a:latin typeface="Kalpurush" panose="02000600000000000000" pitchFamily="2" charset="0"/>
                <a:cs typeface="Kalpurush" panose="02000600000000000000" pitchFamily="2" charset="0"/>
              </a:rPr>
              <a:t>ব্রিটিশ পুলিশের গুলিতে শহীদ হন।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bn-IN" sz="4400" b="0" i="0" dirty="0">
                <a:solidFill>
                  <a:srgbClr val="FFFF00"/>
                </a:solidFill>
                <a:effectLst/>
                <a:highlight>
                  <a:srgbClr val="131314"/>
                </a:highlight>
                <a:latin typeface="Kalpurush" panose="02000600000000000000" pitchFamily="2" charset="0"/>
                <a:cs typeface="Kalpurush" panose="02000600000000000000" pitchFamily="2" charset="0"/>
              </a:rPr>
              <a:t>মৃত্যুর আগে, "বন্দেমাতরম" ধ্বনি দিতে থাকেন।</a:t>
            </a:r>
          </a:p>
          <a:p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2162933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0A4D1-3955-A316-6C04-CB339C32B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H="1" flipV="1">
            <a:off x="3163077" y="587481"/>
            <a:ext cx="4618653" cy="605901"/>
          </a:xfrm>
        </p:spPr>
        <p:txBody>
          <a:bodyPr>
            <a:noAutofit/>
          </a:bodyPr>
          <a:lstStyle/>
          <a:p>
            <a:pPr algn="ctr"/>
            <a:r>
              <a:rPr lang="bn-IN" sz="4400" b="1" i="0" dirty="0">
                <a:solidFill>
                  <a:srgbClr val="FFFF00"/>
                </a:solidFill>
                <a:effectLst/>
                <a:highlight>
                  <a:srgbClr val="131314"/>
                </a:highlight>
                <a:latin typeface="Kalpurush" panose="02000600000000000000" pitchFamily="2" charset="0"/>
                <a:cs typeface="Kalpurush" panose="02000600000000000000" pitchFamily="2" charset="0"/>
              </a:rPr>
              <a:t>উত্তরাধিকার</a:t>
            </a:r>
            <a:endParaRPr lang="en-IN" sz="4400" dirty="0">
              <a:solidFill>
                <a:srgbClr val="FFFF00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F608D-CD62-5509-2986-295D5E8EA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4318" y="1436914"/>
            <a:ext cx="9815804" cy="4077478"/>
          </a:xfrm>
        </p:spPr>
        <p:txBody>
          <a:bodyPr>
            <a:normAutofit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bn-IN" sz="4000" b="0" i="0" dirty="0">
                <a:solidFill>
                  <a:srgbClr val="FFFF00"/>
                </a:solidFill>
                <a:effectLst/>
                <a:highlight>
                  <a:srgbClr val="131314"/>
                </a:highlight>
                <a:latin typeface="Kalpurush" panose="02000600000000000000" pitchFamily="2" charset="0"/>
                <a:cs typeface="Kalpurush" panose="02000600000000000000" pitchFamily="2" charset="0"/>
              </a:rPr>
              <a:t>ভারতের স্বাধীনতা সংগ্রামের ইতিহাসে মাতঙ্গিনীর নাম স্বর্ণাক্ষরে লেখা।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bn-IN" sz="4000" b="0" i="0" dirty="0">
                <a:solidFill>
                  <a:srgbClr val="FFFF00"/>
                </a:solidFill>
                <a:effectLst/>
                <a:highlight>
                  <a:srgbClr val="131314"/>
                </a:highlight>
                <a:latin typeface="Kalpurush" panose="02000600000000000000" pitchFamily="2" charset="0"/>
                <a:cs typeface="Kalpurush" panose="02000600000000000000" pitchFamily="2" charset="0"/>
              </a:rPr>
              <a:t>তাঁর স্মরণে কলকাতায় মাতঙ্গিনী হাজরা সেতু নির্মিত হয়।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bn-IN" sz="4000" b="0" i="0" dirty="0">
                <a:solidFill>
                  <a:srgbClr val="FFFF00"/>
                </a:solidFill>
                <a:effectLst/>
                <a:highlight>
                  <a:srgbClr val="131314"/>
                </a:highlight>
                <a:latin typeface="Kalpurush" panose="02000600000000000000" pitchFamily="2" charset="0"/>
                <a:cs typeface="Kalpurush" panose="02000600000000000000" pitchFamily="2" charset="0"/>
              </a:rPr>
              <a:t>ভারত সরকারের স্বাধীনতা সংগ্রামীদের সম্মাননা </a:t>
            </a:r>
            <a:endParaRPr lang="en-US" sz="4000" b="0" i="0" dirty="0">
              <a:solidFill>
                <a:srgbClr val="FFFF00"/>
              </a:solidFill>
              <a:effectLst/>
              <a:highlight>
                <a:srgbClr val="131314"/>
              </a:highlight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bn-IN" sz="4000" b="0" i="0" dirty="0">
                <a:solidFill>
                  <a:srgbClr val="FFFF00"/>
                </a:solidFill>
                <a:effectLst/>
                <a:highlight>
                  <a:srgbClr val="131314"/>
                </a:highlight>
                <a:latin typeface="Kalpurush" panose="02000600000000000000" pitchFamily="2" charset="0"/>
                <a:cs typeface="Kalpurush" panose="02000600000000000000" pitchFamily="2" charset="0"/>
              </a:rPr>
              <a:t>তালিকায় তাঁর নাম স্থান পায়।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82985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48621-43E8-9BC2-8E88-8E53B9E0E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845" y="1825625"/>
            <a:ext cx="10821955" cy="4351338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6C9E02-A2B1-8667-A069-DD7978EEBEE2}"/>
              </a:ext>
            </a:extLst>
          </p:cNvPr>
          <p:cNvSpPr/>
          <p:nvPr/>
        </p:nvSpPr>
        <p:spPr>
          <a:xfrm>
            <a:off x="3573624" y="2967335"/>
            <a:ext cx="541175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002137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198</Words>
  <Application>Microsoft Office PowerPoint</Application>
  <PresentationFormat>Widescreen</PresentationFormat>
  <Paragraphs>35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Google Sans</vt:lpstr>
      <vt:lpstr>Kalpurush</vt:lpstr>
      <vt:lpstr>Times New Roman</vt:lpstr>
      <vt:lpstr>Wingdings 3</vt:lpstr>
      <vt:lpstr>Office Theme</vt:lpstr>
      <vt:lpstr>Slice</vt:lpstr>
      <vt:lpstr>মাতঙ্গিনী হাজরা</vt:lpstr>
      <vt:lpstr>মাতঙ্গিনী হাজরা</vt:lpstr>
      <vt:lpstr>জন্ম ও প্রাথমিক জীবন</vt:lpstr>
      <vt:lpstr>PowerPoint Presentation</vt:lpstr>
      <vt:lpstr>মাতঙ্গিনীর বীরগতি</vt:lpstr>
      <vt:lpstr>উত্তরাধিকার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Sreerupa Bhattacharjee</dc:creator>
  <cp:lastModifiedBy>HP</cp:lastModifiedBy>
  <cp:revision>16</cp:revision>
  <dcterms:created xsi:type="dcterms:W3CDTF">2024-06-27T08:24:21Z</dcterms:created>
  <dcterms:modified xsi:type="dcterms:W3CDTF">2024-07-06T15:53:44Z</dcterms:modified>
</cp:coreProperties>
</file>